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56" r:id="rId23"/>
    <p:sldId id="276"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BA8D9-0A41-42E8-947D-DB725D3C11C6}" v="1" dt="2022-01-23T20:54:55.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zio" userId="f6d83917-41b4-4483-8db3-d876ab0aea27" providerId="ADAL" clId="{9B4BA8D9-0A41-42E8-947D-DB725D3C11C6}"/>
    <pc:docChg chg="undo custSel addSld modSld sldOrd">
      <pc:chgData name="Maurizio" userId="f6d83917-41b4-4483-8db3-d876ab0aea27" providerId="ADAL" clId="{9B4BA8D9-0A41-42E8-947D-DB725D3C11C6}" dt="2022-01-23T20:56:56.136" v="97" actId="1038"/>
      <pc:docMkLst>
        <pc:docMk/>
      </pc:docMkLst>
      <pc:sldChg chg="modSp add mod ord">
        <pc:chgData name="Maurizio" userId="f6d83917-41b4-4483-8db3-d876ab0aea27" providerId="ADAL" clId="{9B4BA8D9-0A41-42E8-947D-DB725D3C11C6}" dt="2022-01-23T20:56:56.136" v="97" actId="1038"/>
        <pc:sldMkLst>
          <pc:docMk/>
          <pc:sldMk cId="1559936373" sldId="256"/>
        </pc:sldMkLst>
        <pc:spChg chg="mod">
          <ac:chgData name="Maurizio" userId="f6d83917-41b4-4483-8db3-d876ab0aea27" providerId="ADAL" clId="{9B4BA8D9-0A41-42E8-947D-DB725D3C11C6}" dt="2022-01-23T20:56:56.136" v="97" actId="1038"/>
          <ac:spMkLst>
            <pc:docMk/>
            <pc:sldMk cId="1559936373" sldId="256"/>
            <ac:spMk id="7" creationId="{00000000-0000-0000-0000-000000000000}"/>
          </ac:spMkLst>
        </pc:spChg>
        <pc:spChg chg="mod">
          <ac:chgData name="Maurizio" userId="f6d83917-41b4-4483-8db3-d876ab0aea27" providerId="ADAL" clId="{9B4BA8D9-0A41-42E8-947D-DB725D3C11C6}" dt="2022-01-23T20:56:19.368" v="65" actId="1038"/>
          <ac:spMkLst>
            <pc:docMk/>
            <pc:sldMk cId="1559936373" sldId="256"/>
            <ac:spMk id="8" creationId="{00000000-0000-0000-0000-000000000000}"/>
          </ac:spMkLst>
        </pc:spChg>
      </pc:sldChg>
      <pc:sldChg chg="modSp mod">
        <pc:chgData name="Maurizio" userId="f6d83917-41b4-4483-8db3-d876ab0aea27" providerId="ADAL" clId="{9B4BA8D9-0A41-42E8-947D-DB725D3C11C6}" dt="2022-01-23T17:34:47.378" v="0" actId="20577"/>
        <pc:sldMkLst>
          <pc:docMk/>
          <pc:sldMk cId="1623248529" sldId="258"/>
        </pc:sldMkLst>
        <pc:spChg chg="mod">
          <ac:chgData name="Maurizio" userId="f6d83917-41b4-4483-8db3-d876ab0aea27" providerId="ADAL" clId="{9B4BA8D9-0A41-42E8-947D-DB725D3C11C6}" dt="2022-01-23T17:34:47.378" v="0" actId="20577"/>
          <ac:spMkLst>
            <pc:docMk/>
            <pc:sldMk cId="1623248529" sldId="258"/>
            <ac:spMk id="3" creationId="{00000000-0000-0000-0000-000000000000}"/>
          </ac:spMkLst>
        </pc:spChg>
      </pc:sldChg>
      <pc:sldChg chg="modSp mod">
        <pc:chgData name="Maurizio" userId="f6d83917-41b4-4483-8db3-d876ab0aea27" providerId="ADAL" clId="{9B4BA8D9-0A41-42E8-947D-DB725D3C11C6}" dt="2022-01-23T17:37:02.948" v="5" actId="20577"/>
        <pc:sldMkLst>
          <pc:docMk/>
          <pc:sldMk cId="2461325007" sldId="270"/>
        </pc:sldMkLst>
        <pc:spChg chg="mod">
          <ac:chgData name="Maurizio" userId="f6d83917-41b4-4483-8db3-d876ab0aea27" providerId="ADAL" clId="{9B4BA8D9-0A41-42E8-947D-DB725D3C11C6}" dt="2022-01-23T17:37:02.948" v="5" actId="20577"/>
          <ac:spMkLst>
            <pc:docMk/>
            <pc:sldMk cId="2461325007" sldId="270"/>
            <ac:spMk id="5" creationId="{00000000-0000-0000-0000-000000000000}"/>
          </ac:spMkLst>
        </pc:spChg>
      </pc:sldChg>
      <pc:sldChg chg="modSp mod">
        <pc:chgData name="Maurizio" userId="f6d83917-41b4-4483-8db3-d876ab0aea27" providerId="ADAL" clId="{9B4BA8D9-0A41-42E8-947D-DB725D3C11C6}" dt="2022-01-23T17:38:23.673" v="7"/>
        <pc:sldMkLst>
          <pc:docMk/>
          <pc:sldMk cId="3371825454" sldId="271"/>
        </pc:sldMkLst>
        <pc:spChg chg="mod">
          <ac:chgData name="Maurizio" userId="f6d83917-41b4-4483-8db3-d876ab0aea27" providerId="ADAL" clId="{9B4BA8D9-0A41-42E8-947D-DB725D3C11C6}" dt="2022-01-23T17:38:23.673" v="7"/>
          <ac:spMkLst>
            <pc:docMk/>
            <pc:sldMk cId="3371825454" sldId="271"/>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DF86A8A-1423-4EA0-9C6D-6BB519A2959A}" type="datetimeFigureOut">
              <a:rPr lang="it-IT" smtClean="0"/>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195020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F86A8A-1423-4EA0-9C6D-6BB519A2959A}" type="datetimeFigureOut">
              <a:rPr lang="it-IT" smtClean="0"/>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201207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F86A8A-1423-4EA0-9C6D-6BB519A2959A}" type="datetimeFigureOut">
              <a:rPr lang="it-IT" smtClean="0"/>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354771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F86A8A-1423-4EA0-9C6D-6BB519A2959A}" type="datetimeFigureOut">
              <a:rPr lang="it-IT" smtClean="0"/>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280315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DF86A8A-1423-4EA0-9C6D-6BB519A2959A}" type="datetimeFigureOut">
              <a:rPr lang="it-IT" smtClean="0"/>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216671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F86A8A-1423-4EA0-9C6D-6BB519A2959A}" type="datetimeFigureOut">
              <a:rPr lang="it-IT" smtClean="0"/>
              <a:t>25/01/2022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45708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F86A8A-1423-4EA0-9C6D-6BB519A2959A}" type="datetimeFigureOut">
              <a:rPr lang="it-IT" smtClean="0"/>
              <a:t>25/01/2022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423852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DF86A8A-1423-4EA0-9C6D-6BB519A2959A}" type="datetimeFigureOut">
              <a:rPr lang="it-IT" smtClean="0"/>
              <a:t>25/01/2022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338953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F86A8A-1423-4EA0-9C6D-6BB519A2959A}" type="datetimeFigureOut">
              <a:rPr lang="it-IT" smtClean="0"/>
              <a:t>25/01/2022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158604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F86A8A-1423-4EA0-9C6D-6BB519A2959A}" type="datetimeFigureOut">
              <a:rPr lang="it-IT" smtClean="0"/>
              <a:t>25/01/2022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79717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F86A8A-1423-4EA0-9C6D-6BB519A2959A}" type="datetimeFigureOut">
              <a:rPr lang="it-IT" smtClean="0"/>
              <a:t>25/01/2022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F45FDA-C66A-461D-8246-46E4E80ABFA1}" type="slidenum">
              <a:rPr lang="it-IT" smtClean="0"/>
              <a:t>‹N›</a:t>
            </a:fld>
            <a:endParaRPr lang="it-IT"/>
          </a:p>
        </p:txBody>
      </p:sp>
    </p:spTree>
    <p:extLst>
      <p:ext uri="{BB962C8B-B14F-4D97-AF65-F5344CB8AC3E}">
        <p14:creationId xmlns:p14="http://schemas.microsoft.com/office/powerpoint/2010/main" val="264070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86A8A-1423-4EA0-9C6D-6BB519A2959A}" type="datetimeFigureOut">
              <a:rPr lang="it-IT" smtClean="0"/>
              <a:t>25/01/2022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45FDA-C66A-461D-8246-46E4E80ABFA1}" type="slidenum">
              <a:rPr lang="it-IT" smtClean="0"/>
              <a:t>‹N›</a:t>
            </a:fld>
            <a:endParaRPr lang="it-IT"/>
          </a:p>
        </p:txBody>
      </p:sp>
    </p:spTree>
    <p:extLst>
      <p:ext uri="{BB962C8B-B14F-4D97-AF65-F5344CB8AC3E}">
        <p14:creationId xmlns:p14="http://schemas.microsoft.com/office/powerpoint/2010/main" val="274033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ynod.va/it.html"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www.diocesi.rimini.it/" TargetMode="External"/><Relationship Id="rId4" Type="http://schemas.openxmlformats.org/officeDocument/2006/relationships/hyperlink" Target="https://camminosinodale.chiesacattolica.i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 y="0"/>
            <a:ext cx="12209670" cy="6848088"/>
          </a:xfrm>
          <a:prstGeom prst="rect">
            <a:avLst/>
          </a:prstGeom>
        </p:spPr>
      </p:pic>
      <p:sp>
        <p:nvSpPr>
          <p:cNvPr id="7" name="CasellaDiTesto 6"/>
          <p:cNvSpPr txBox="1"/>
          <p:nvPr/>
        </p:nvSpPr>
        <p:spPr>
          <a:xfrm>
            <a:off x="2474015" y="2329191"/>
            <a:ext cx="7226300" cy="2215991"/>
          </a:xfrm>
          <a:prstGeom prst="rect">
            <a:avLst/>
          </a:prstGeom>
          <a:noFill/>
        </p:spPr>
        <p:txBody>
          <a:bodyPr wrap="square" rtlCol="0">
            <a:spAutoFit/>
          </a:bodyPr>
          <a:lstStyle/>
          <a:p>
            <a:pPr algn="ctr"/>
            <a:r>
              <a:rPr lang="it-IT" sz="6000" dirty="0"/>
              <a:t>Incontro coordinatori dei gruppi sinodali</a:t>
            </a:r>
          </a:p>
          <a:p>
            <a:endParaRPr lang="it-IT" dirty="0"/>
          </a:p>
        </p:txBody>
      </p:sp>
      <p:sp>
        <p:nvSpPr>
          <p:cNvPr id="9" name="CasellaDiTesto 8"/>
          <p:cNvSpPr txBox="1"/>
          <p:nvPr/>
        </p:nvSpPr>
        <p:spPr>
          <a:xfrm>
            <a:off x="3407465" y="4953000"/>
            <a:ext cx="5359400" cy="923330"/>
          </a:xfrm>
          <a:prstGeom prst="rect">
            <a:avLst/>
          </a:prstGeom>
          <a:noFill/>
        </p:spPr>
        <p:txBody>
          <a:bodyPr wrap="square" rtlCol="0">
            <a:spAutoFit/>
          </a:bodyPr>
          <a:lstStyle/>
          <a:p>
            <a:r>
              <a:rPr lang="it-IT" sz="3600" dirty="0">
                <a:latin typeface="+mj-lt"/>
              </a:rPr>
              <a:t>Rimini – 24 gennaio 2022</a:t>
            </a:r>
          </a:p>
          <a:p>
            <a:endParaRPr lang="it-IT" dirty="0"/>
          </a:p>
        </p:txBody>
      </p:sp>
    </p:spTree>
    <p:extLst>
      <p:ext uri="{BB962C8B-B14F-4D97-AF65-F5344CB8AC3E}">
        <p14:creationId xmlns:p14="http://schemas.microsoft.com/office/powerpoint/2010/main" val="2792497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 y="0"/>
            <a:ext cx="12209670" cy="6848088"/>
          </a:xfrm>
          <a:prstGeom prst="rect">
            <a:avLst/>
          </a:prstGeom>
        </p:spPr>
      </p:pic>
      <p:sp>
        <p:nvSpPr>
          <p:cNvPr id="5" name="CasellaDiTesto 4"/>
          <p:cNvSpPr txBox="1"/>
          <p:nvPr/>
        </p:nvSpPr>
        <p:spPr>
          <a:xfrm>
            <a:off x="1375465" y="884887"/>
            <a:ext cx="10617200" cy="5632311"/>
          </a:xfrm>
          <a:prstGeom prst="rect">
            <a:avLst/>
          </a:prstGeom>
          <a:noFill/>
        </p:spPr>
        <p:txBody>
          <a:bodyPr wrap="square" rtlCol="0">
            <a:spAutoFit/>
          </a:bodyPr>
          <a:lstStyle/>
          <a:p>
            <a:r>
              <a:rPr lang="it-IT" sz="3600" b="1" dirty="0">
                <a:effectLst>
                  <a:outerShdw blurRad="38100" dist="38100" dir="2700000" algn="tl">
                    <a:srgbClr val="000000">
                      <a:alpha val="43137"/>
                    </a:srgbClr>
                  </a:outerShdw>
                </a:effectLst>
              </a:rPr>
              <a:t>L’interrogativo fondamentale per i gruppi sinodali</a:t>
            </a:r>
          </a:p>
          <a:p>
            <a:endParaRPr lang="it-IT" sz="3600" dirty="0"/>
          </a:p>
          <a:p>
            <a:r>
              <a:rPr lang="it-IT" sz="3600" dirty="0">
                <a:solidFill>
                  <a:schemeClr val="accent2"/>
                </a:solidFill>
              </a:rPr>
              <a:t>Come si realizza oggi, quel “camminare insieme” </a:t>
            </a:r>
            <a:r>
              <a:rPr lang="it-IT" sz="3600" dirty="0"/>
              <a:t>che permette alla Chiesa di annunciare il Vangelo, conformemente alla missione che le è stata affidata? </a:t>
            </a:r>
          </a:p>
          <a:p>
            <a:r>
              <a:rPr lang="it-IT" sz="3600" dirty="0"/>
              <a:t>e </a:t>
            </a:r>
            <a:r>
              <a:rPr lang="it-IT" sz="3600" dirty="0">
                <a:solidFill>
                  <a:schemeClr val="accent2"/>
                </a:solidFill>
              </a:rPr>
              <a:t>quali passi lo Spirito ci invita a compiere </a:t>
            </a:r>
            <a:r>
              <a:rPr lang="it-IT" sz="3600" dirty="0"/>
              <a:t>per crescere come Chiesa sinodale? (DP 2) </a:t>
            </a:r>
          </a:p>
          <a:p>
            <a:endParaRPr lang="it-IT" sz="3600" dirty="0"/>
          </a:p>
          <a:p>
            <a:r>
              <a:rPr lang="it-IT" sz="3200" dirty="0"/>
              <a:t>+ le 10 dimensioni del «camminare insieme» </a:t>
            </a:r>
          </a:p>
          <a:p>
            <a:r>
              <a:rPr lang="it-IT" sz="3200" dirty="0"/>
              <a:t>da tenere presenti (Cfr. schede) </a:t>
            </a:r>
          </a:p>
        </p:txBody>
      </p:sp>
    </p:spTree>
    <p:extLst>
      <p:ext uri="{BB962C8B-B14F-4D97-AF65-F5344CB8AC3E}">
        <p14:creationId xmlns:p14="http://schemas.microsoft.com/office/powerpoint/2010/main" val="358686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pic>
        <p:nvPicPr>
          <p:cNvPr id="5" name="Immagine 4"/>
          <p:cNvPicPr>
            <a:picLocks noChangeAspect="1"/>
          </p:cNvPicPr>
          <p:nvPr/>
        </p:nvPicPr>
        <p:blipFill rotWithShape="1">
          <a:blip r:embed="rId3"/>
          <a:srcRect l="22501" t="25358" r="23854"/>
          <a:stretch/>
        </p:blipFill>
        <p:spPr>
          <a:xfrm>
            <a:off x="2105577" y="295551"/>
            <a:ext cx="7998515" cy="6256985"/>
          </a:xfrm>
          <a:prstGeom prst="rect">
            <a:avLst/>
          </a:prstGeom>
        </p:spPr>
      </p:pic>
    </p:spTree>
    <p:extLst>
      <p:ext uri="{BB962C8B-B14F-4D97-AF65-F5344CB8AC3E}">
        <p14:creationId xmlns:p14="http://schemas.microsoft.com/office/powerpoint/2010/main" val="145940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308258"/>
            <a:ext cx="4874092" cy="40859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500" y="1216336"/>
            <a:ext cx="4775200" cy="40030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7053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374768"/>
            <a:ext cx="4915951" cy="4121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961" y="1453206"/>
            <a:ext cx="4701998" cy="39416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7816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1701800" y="1320800"/>
            <a:ext cx="9321800" cy="3970318"/>
          </a:xfrm>
          <a:prstGeom prst="rect">
            <a:avLst/>
          </a:prstGeom>
          <a:noFill/>
        </p:spPr>
        <p:txBody>
          <a:bodyPr wrap="square" rtlCol="0">
            <a:spAutoFit/>
          </a:bodyPr>
          <a:lstStyle/>
          <a:p>
            <a:pPr algn="ctr"/>
            <a:r>
              <a:rPr lang="it-IT" sz="3600" dirty="0"/>
              <a:t>Le </a:t>
            </a:r>
            <a:r>
              <a:rPr lang="it-IT" sz="3600" dirty="0">
                <a:solidFill>
                  <a:schemeClr val="accent2"/>
                </a:solidFill>
              </a:rPr>
              <a:t>schede</a:t>
            </a:r>
            <a:r>
              <a:rPr lang="it-IT" sz="3600" dirty="0"/>
              <a:t> sono </a:t>
            </a:r>
            <a:r>
              <a:rPr lang="it-IT" sz="3600" dirty="0">
                <a:solidFill>
                  <a:schemeClr val="accent2"/>
                </a:solidFill>
              </a:rPr>
              <a:t>«esemplificative»</a:t>
            </a:r>
            <a:r>
              <a:rPr lang="it-IT" sz="3600" dirty="0"/>
              <a:t>: costituiscono un modello a cui poter fare riferimento, senza però costituire un vincolo. </a:t>
            </a:r>
          </a:p>
          <a:p>
            <a:pPr algn="ctr"/>
            <a:r>
              <a:rPr lang="it-IT" sz="3600" dirty="0"/>
              <a:t>Ogni gruppo è libero di adattarle alla propria realtà e situazione particolare, con l’attenzione a </a:t>
            </a:r>
            <a:r>
              <a:rPr lang="it-IT" sz="3600" dirty="0">
                <a:solidFill>
                  <a:schemeClr val="accent2"/>
                </a:solidFill>
              </a:rPr>
              <a:t>non perdere di vista la domanda fondamentale e i temi proposti</a:t>
            </a:r>
            <a:endParaRPr lang="it-IT" sz="3600" dirty="0"/>
          </a:p>
        </p:txBody>
      </p:sp>
    </p:spTree>
    <p:extLst>
      <p:ext uri="{BB962C8B-B14F-4D97-AF65-F5344CB8AC3E}">
        <p14:creationId xmlns:p14="http://schemas.microsoft.com/office/powerpoint/2010/main" val="202402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455267" y="241300"/>
            <a:ext cx="11299135" cy="6124754"/>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rPr>
              <a:t>In ascolto della vita</a:t>
            </a:r>
          </a:p>
          <a:p>
            <a:r>
              <a:rPr lang="it-IT" sz="2800" dirty="0"/>
              <a:t>Siete inviati a: </a:t>
            </a:r>
          </a:p>
          <a:p>
            <a:pPr marL="457200" indent="-457200">
              <a:buFont typeface="Arial" panose="020B0604020202020204" pitchFamily="34" charset="0"/>
              <a:buChar char="•"/>
            </a:pPr>
            <a:r>
              <a:rPr lang="it-IT" sz="2800" dirty="0"/>
              <a:t>Chiedervi quali </a:t>
            </a:r>
            <a:r>
              <a:rPr lang="it-IT" sz="2800" dirty="0">
                <a:solidFill>
                  <a:schemeClr val="accent2"/>
                </a:solidFill>
              </a:rPr>
              <a:t>ESPERIENZE</a:t>
            </a:r>
            <a:r>
              <a:rPr lang="it-IT" sz="2800" dirty="0"/>
              <a:t> del vostro «camminare insieme» richiama  alla vostra mente l’interrogativo fondamentale? </a:t>
            </a:r>
          </a:p>
          <a:p>
            <a:endParaRPr lang="it-IT" sz="2800" dirty="0"/>
          </a:p>
          <a:p>
            <a:pPr marL="457200" indent="-457200">
              <a:buFont typeface="Arial" panose="020B0604020202020204" pitchFamily="34" charset="0"/>
              <a:buChar char="•"/>
            </a:pPr>
            <a:r>
              <a:rPr lang="it-IT" sz="2800" dirty="0">
                <a:solidFill>
                  <a:schemeClr val="accent2"/>
                </a:solidFill>
              </a:rPr>
              <a:t>Rileggere più in profondità </a:t>
            </a:r>
            <a:r>
              <a:rPr lang="it-IT" sz="2800" dirty="0"/>
              <a:t>le esperienze sinodali: quali gioie hanno provocato? Quali difficoltà e ostacoli hanno incontrato? Quali ferite hanno fatto emergere? Quali intenzioni hanno suscitato? </a:t>
            </a:r>
          </a:p>
          <a:p>
            <a:endParaRPr lang="it-IT" sz="2800" dirty="0"/>
          </a:p>
          <a:p>
            <a:pPr marL="457200" indent="-457200">
              <a:buFont typeface="Arial" panose="020B0604020202020204" pitchFamily="34" charset="0"/>
              <a:buChar char="•"/>
            </a:pPr>
            <a:r>
              <a:rPr lang="it-IT" sz="2800" dirty="0">
                <a:solidFill>
                  <a:schemeClr val="accent2"/>
                </a:solidFill>
              </a:rPr>
              <a:t>Cogliere i frutti da condividere</a:t>
            </a:r>
            <a:r>
              <a:rPr lang="it-IT" sz="2800" dirty="0"/>
              <a:t>: dove, in queste esperienze, risuona la voce dello Spirito? Che cosa ci chiede oggi? Quali sono i punti da confermare, le prospettive di cambiamento, i passi da compiere? Dove registriamo un consenso? Quali cammini si aprono per</a:t>
            </a:r>
          </a:p>
          <a:p>
            <a:r>
              <a:rPr lang="it-IT" sz="2800" dirty="0"/>
              <a:t>      la nostra Chiesa particolare?</a:t>
            </a:r>
          </a:p>
        </p:txBody>
      </p:sp>
    </p:spTree>
    <p:extLst>
      <p:ext uri="{BB962C8B-B14F-4D97-AF65-F5344CB8AC3E}">
        <p14:creationId xmlns:p14="http://schemas.microsoft.com/office/powerpoint/2010/main" val="246132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459685" y="127000"/>
            <a:ext cx="11468100" cy="6124754"/>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rPr>
              <a:t>Seguendo i passi del discernimento</a:t>
            </a:r>
          </a:p>
          <a:p>
            <a:r>
              <a:rPr lang="it-IT" sz="2800" dirty="0"/>
              <a:t>Siete inviati a: </a:t>
            </a:r>
          </a:p>
          <a:p>
            <a:pPr marL="457200" indent="-457200">
              <a:buFont typeface="Arial" panose="020B0604020202020204" pitchFamily="34" charset="0"/>
              <a:buChar char="•"/>
            </a:pPr>
            <a:r>
              <a:rPr lang="it-IT" sz="2800" dirty="0"/>
              <a:t>(RICONOSCERE) </a:t>
            </a:r>
            <a:r>
              <a:rPr lang="it-IT" sz="2800" dirty="0">
                <a:solidFill>
                  <a:schemeClr val="accent2"/>
                </a:solidFill>
              </a:rPr>
              <a:t>Chiedervi quali esperienze della vostra Chiesa particolare </a:t>
            </a:r>
            <a:r>
              <a:rPr lang="it-IT" sz="2800" dirty="0"/>
              <a:t>richiama alla vostra mente l’interrogativo fondamentale</a:t>
            </a:r>
          </a:p>
          <a:p>
            <a:endParaRPr lang="it-IT" sz="2800" dirty="0"/>
          </a:p>
          <a:p>
            <a:pPr marL="457200" indent="-457200">
              <a:buFont typeface="Arial" panose="020B0604020202020204" pitchFamily="34" charset="0"/>
              <a:buChar char="•"/>
            </a:pPr>
            <a:r>
              <a:rPr lang="it-IT" sz="2800" dirty="0"/>
              <a:t>(INTERPRETARE) </a:t>
            </a:r>
            <a:r>
              <a:rPr lang="it-IT" sz="2800" dirty="0">
                <a:solidFill>
                  <a:schemeClr val="accent2"/>
                </a:solidFill>
              </a:rPr>
              <a:t>Rileggere più in profondità le esperienze sinodali</a:t>
            </a:r>
            <a:r>
              <a:rPr lang="it-IT" sz="2800" dirty="0"/>
              <a:t>: quali gioie hanno provocato? Quali difficoltà e ostacoli hanno incontrato? Quali ferite hanno fatto emergere? Quali intenzioni hanno suscitato?</a:t>
            </a:r>
          </a:p>
          <a:p>
            <a:r>
              <a:rPr lang="it-IT" sz="2800" dirty="0"/>
              <a:t> </a:t>
            </a:r>
          </a:p>
          <a:p>
            <a:pPr marL="457200" indent="-457200">
              <a:buFont typeface="Arial" panose="020B0604020202020204" pitchFamily="34" charset="0"/>
              <a:buChar char="•"/>
            </a:pPr>
            <a:r>
              <a:rPr lang="it-IT" sz="2800" dirty="0"/>
              <a:t>(SCEGLIERE) </a:t>
            </a:r>
            <a:r>
              <a:rPr lang="it-IT" sz="2800" dirty="0">
                <a:solidFill>
                  <a:schemeClr val="accent2"/>
                </a:solidFill>
              </a:rPr>
              <a:t>Cogliere i frutti da condividere</a:t>
            </a:r>
            <a:r>
              <a:rPr lang="it-IT" sz="2800" dirty="0"/>
              <a:t>: dove, in queste esperienze, risuona la voce dello Spirito? Che cosa ci chiede oggi? Quali sono i punti da confermare, le prospettive di cambiamento, i passi da compiere? Dove registriamo un consenso? Quali cammini si aprono per</a:t>
            </a:r>
          </a:p>
          <a:p>
            <a:r>
              <a:rPr lang="it-IT" sz="2800" dirty="0"/>
              <a:t>      la nostra Chiesa particolare?</a:t>
            </a:r>
          </a:p>
        </p:txBody>
      </p:sp>
    </p:spTree>
    <p:extLst>
      <p:ext uri="{BB962C8B-B14F-4D97-AF65-F5344CB8AC3E}">
        <p14:creationId xmlns:p14="http://schemas.microsoft.com/office/powerpoint/2010/main" val="337182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1812235" y="2131382"/>
            <a:ext cx="8585200" cy="2585323"/>
          </a:xfrm>
          <a:prstGeom prst="rect">
            <a:avLst/>
          </a:prstGeom>
          <a:noFill/>
        </p:spPr>
        <p:txBody>
          <a:bodyPr wrap="square" rtlCol="0">
            <a:spAutoFit/>
          </a:bodyPr>
          <a:lstStyle/>
          <a:p>
            <a:pPr algn="ctr"/>
            <a:r>
              <a:rPr lang="it-IT" sz="5400" dirty="0">
                <a:solidFill>
                  <a:schemeClr val="accent2"/>
                </a:solidFill>
              </a:rPr>
              <a:t>3. </a:t>
            </a:r>
            <a:r>
              <a:rPr lang="it-IT" sz="5400" dirty="0"/>
              <a:t>Una metodologia di condivisione per passare </a:t>
            </a:r>
          </a:p>
          <a:p>
            <a:pPr algn="ctr"/>
            <a:r>
              <a:rPr lang="it-IT" sz="5400" dirty="0"/>
              <a:t>dall’«</a:t>
            </a:r>
            <a:r>
              <a:rPr lang="it-IT" sz="5400" dirty="0">
                <a:solidFill>
                  <a:schemeClr val="accent2"/>
                </a:solidFill>
              </a:rPr>
              <a:t>io</a:t>
            </a:r>
            <a:r>
              <a:rPr lang="it-IT" sz="5400" dirty="0"/>
              <a:t>» al «</a:t>
            </a:r>
            <a:r>
              <a:rPr lang="it-IT" sz="5400" dirty="0">
                <a:solidFill>
                  <a:schemeClr val="accent2"/>
                </a:solidFill>
              </a:rPr>
              <a:t>noi</a:t>
            </a:r>
            <a:r>
              <a:rPr lang="it-IT" sz="5400" dirty="0"/>
              <a:t>»</a:t>
            </a:r>
          </a:p>
        </p:txBody>
      </p:sp>
    </p:spTree>
    <p:extLst>
      <p:ext uri="{BB962C8B-B14F-4D97-AF65-F5344CB8AC3E}">
        <p14:creationId xmlns:p14="http://schemas.microsoft.com/office/powerpoint/2010/main" val="411504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1577285" y="607888"/>
            <a:ext cx="9055100" cy="5632311"/>
          </a:xfrm>
          <a:prstGeom prst="rect">
            <a:avLst/>
          </a:prstGeom>
          <a:noFill/>
        </p:spPr>
        <p:txBody>
          <a:bodyPr wrap="square" rtlCol="0">
            <a:spAutoFit/>
          </a:bodyPr>
          <a:lstStyle/>
          <a:p>
            <a:pPr algn="ctr"/>
            <a:r>
              <a:rPr lang="it-IT" sz="3600" dirty="0"/>
              <a:t>Per favorire un’esperienza centrata su un </a:t>
            </a:r>
            <a:r>
              <a:rPr lang="it-IT" sz="3600" dirty="0">
                <a:effectLst>
                  <a:outerShdw blurRad="38100" dist="38100" dir="2700000" algn="tl">
                    <a:srgbClr val="000000">
                      <a:alpha val="43137"/>
                    </a:srgbClr>
                  </a:outerShdw>
                </a:effectLst>
              </a:rPr>
              <a:t>ascolto reciproco </a:t>
            </a:r>
            <a:r>
              <a:rPr lang="it-IT" sz="3600" dirty="0"/>
              <a:t>e la </a:t>
            </a:r>
            <a:r>
              <a:rPr lang="it-IT" sz="3600" dirty="0">
                <a:effectLst>
                  <a:outerShdw blurRad="38100" dist="38100" dir="2700000" algn="tl">
                    <a:srgbClr val="000000">
                      <a:alpha val="43137"/>
                    </a:srgbClr>
                  </a:outerShdw>
                </a:effectLst>
              </a:rPr>
              <a:t>condivisione dell’esperienze</a:t>
            </a:r>
            <a:r>
              <a:rPr lang="it-IT" sz="3600" dirty="0"/>
              <a:t> il gruppo è caratterizzato da una dinamica che il Vademecum del Sinodo Universale 2021-2023 chiama </a:t>
            </a:r>
          </a:p>
          <a:p>
            <a:pPr algn="ctr"/>
            <a:endParaRPr lang="it-IT" sz="3600" dirty="0"/>
          </a:p>
          <a:p>
            <a:pPr algn="ctr"/>
            <a:r>
              <a:rPr lang="it-IT" sz="3600" dirty="0">
                <a:solidFill>
                  <a:srgbClr val="FF0000"/>
                </a:solidFill>
              </a:rPr>
              <a:t>CONVERSAZIONE SPIRITUALE</a:t>
            </a:r>
            <a:endParaRPr lang="it-IT" sz="3600" dirty="0"/>
          </a:p>
          <a:p>
            <a:pPr algn="ctr"/>
            <a:endParaRPr lang="it-IT" sz="3600" dirty="0"/>
          </a:p>
          <a:p>
            <a:pPr algn="ctr"/>
            <a:r>
              <a:rPr lang="it-IT" sz="3600" dirty="0"/>
              <a:t>La struttura del lavoro che proponiamo </a:t>
            </a:r>
          </a:p>
          <a:p>
            <a:pPr algn="ctr"/>
            <a:r>
              <a:rPr lang="it-IT" sz="3600" dirty="0"/>
              <a:t>si ispira a questa dinamica</a:t>
            </a:r>
          </a:p>
        </p:txBody>
      </p:sp>
    </p:spTree>
    <p:extLst>
      <p:ext uri="{BB962C8B-B14F-4D97-AF65-F5344CB8AC3E}">
        <p14:creationId xmlns:p14="http://schemas.microsoft.com/office/powerpoint/2010/main" val="64526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 y="0"/>
            <a:ext cx="12209670" cy="6848088"/>
          </a:xfrm>
          <a:prstGeom prst="rect">
            <a:avLst/>
          </a:prstGeom>
          <a:noFill/>
        </p:spPr>
      </p:pic>
      <p:sp>
        <p:nvSpPr>
          <p:cNvPr id="5" name="CasellaDiTesto 4"/>
          <p:cNvSpPr txBox="1"/>
          <p:nvPr/>
        </p:nvSpPr>
        <p:spPr>
          <a:xfrm>
            <a:off x="1397000" y="170423"/>
            <a:ext cx="10096500" cy="6309420"/>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La conversazione spirituale </a:t>
            </a:r>
          </a:p>
          <a:p>
            <a:r>
              <a:rPr lang="it-IT" sz="2000" dirty="0">
                <a:solidFill>
                  <a:schemeClr val="accent2"/>
                </a:solidFill>
              </a:rPr>
              <a:t>Una preghiera di apertura </a:t>
            </a:r>
            <a:r>
              <a:rPr lang="it-IT" sz="2000" dirty="0"/>
              <a:t>per </a:t>
            </a:r>
            <a:r>
              <a:rPr lang="it-IT" sz="2000" dirty="0">
                <a:solidFill>
                  <a:schemeClr val="accent2"/>
                </a:solidFill>
              </a:rPr>
              <a:t>disporsi </a:t>
            </a:r>
            <a:r>
              <a:rPr lang="it-IT" sz="2000" dirty="0"/>
              <a:t>all’ascolto dello Spirito </a:t>
            </a:r>
          </a:p>
          <a:p>
            <a:endParaRPr lang="it-IT" sz="2000" dirty="0"/>
          </a:p>
          <a:p>
            <a:r>
              <a:rPr lang="it-IT" sz="2000" u="sng" dirty="0">
                <a:solidFill>
                  <a:schemeClr val="accent2"/>
                </a:solidFill>
              </a:rPr>
              <a:t>PRIMA FASE: «prendere la parola».</a:t>
            </a:r>
            <a:r>
              <a:rPr lang="it-IT" sz="2000" dirty="0"/>
              <a:t> I partecipanti condividono a turno (e senza dibattere/ribattere) la loro esperienza rispetto al tema dell’incontro. Il registro è quello della narrazione. Terminato il primo giro, l’animatore propone alcuni minuti di </a:t>
            </a:r>
            <a:r>
              <a:rPr lang="it-IT" sz="2000" dirty="0">
                <a:solidFill>
                  <a:schemeClr val="accent2"/>
                </a:solidFill>
              </a:rPr>
              <a:t>silenzio</a:t>
            </a:r>
            <a:r>
              <a:rPr lang="it-IT" sz="2000" dirty="0">
                <a:solidFill>
                  <a:srgbClr val="FF0000"/>
                </a:solidFill>
              </a:rPr>
              <a:t> </a:t>
            </a:r>
            <a:r>
              <a:rPr lang="it-IT" sz="2000" dirty="0"/>
              <a:t>per preparare l’intervento successivo. </a:t>
            </a:r>
          </a:p>
          <a:p>
            <a:endParaRPr lang="it-IT" sz="2000" dirty="0"/>
          </a:p>
          <a:p>
            <a:r>
              <a:rPr lang="it-IT" sz="2000" u="sng" dirty="0">
                <a:solidFill>
                  <a:schemeClr val="accent2"/>
                </a:solidFill>
              </a:rPr>
              <a:t>SECONDA FASE: «uscire da sé».</a:t>
            </a:r>
            <a:r>
              <a:rPr lang="it-IT" sz="2000" dirty="0"/>
              <a:t> Di nuovo condivisione di ciascuno a turno: “Cosa mi ha colpito? Cosa mi interpella profondamente? Cosa ci dice lo Spirito?” (esclusivamente) a partire dalle condivisioni ascoltate dagli altri. Seguono alcuni minuti di </a:t>
            </a:r>
            <a:r>
              <a:rPr lang="it-IT" sz="2000" dirty="0">
                <a:solidFill>
                  <a:schemeClr val="accent2"/>
                </a:solidFill>
              </a:rPr>
              <a:t>silenzio</a:t>
            </a:r>
            <a:r>
              <a:rPr lang="it-IT" sz="2000" dirty="0"/>
              <a:t> per preparare l’intervento successivo. </a:t>
            </a:r>
          </a:p>
          <a:p>
            <a:endParaRPr lang="it-IT" sz="2000" dirty="0"/>
          </a:p>
          <a:p>
            <a:r>
              <a:rPr lang="it-IT" sz="2000" u="sng" dirty="0">
                <a:solidFill>
                  <a:schemeClr val="accent2"/>
                </a:solidFill>
              </a:rPr>
              <a:t>TERZA FASE: «costruire insieme». </a:t>
            </a:r>
            <a:r>
              <a:rPr lang="it-IT" sz="2000" dirty="0"/>
              <a:t>“Cosa sentiamo importante dire a noi stessi e alla Chiesa intera come «contributo sinodale» rispetto al tema?” Questa volta non più a turno. L’animatore aiuta i partecipanti a far emergere i punti chiave emersi, cercando il consenso su cosa scegliere come frutti dell’incontro («sintesi»). </a:t>
            </a:r>
          </a:p>
          <a:p>
            <a:endParaRPr lang="it-IT" sz="2000" dirty="0"/>
          </a:p>
          <a:p>
            <a:r>
              <a:rPr lang="it-IT" sz="2000" dirty="0">
                <a:solidFill>
                  <a:schemeClr val="accent2"/>
                </a:solidFill>
              </a:rPr>
              <a:t>Si conclude con la preghiera</a:t>
            </a:r>
            <a:r>
              <a:rPr lang="it-IT" sz="2000" dirty="0"/>
              <a:t>, come si aveva cominciato. </a:t>
            </a:r>
          </a:p>
          <a:p>
            <a:r>
              <a:rPr lang="it-IT" sz="2000" dirty="0"/>
              <a:t>In seguito l’animatore raccoglie i materiali dell’incontro. </a:t>
            </a:r>
          </a:p>
        </p:txBody>
      </p:sp>
    </p:spTree>
    <p:extLst>
      <p:ext uri="{BB962C8B-B14F-4D97-AF65-F5344CB8AC3E}">
        <p14:creationId xmlns:p14="http://schemas.microsoft.com/office/powerpoint/2010/main" val="162090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12"/>
            <a:ext cx="12209670" cy="6848088"/>
          </a:xfrm>
          <a:prstGeom prst="rect">
            <a:avLst/>
          </a:prstGeom>
        </p:spPr>
      </p:pic>
      <p:sp>
        <p:nvSpPr>
          <p:cNvPr id="2" name="Rettangolo 1"/>
          <p:cNvSpPr/>
          <p:nvPr/>
        </p:nvSpPr>
        <p:spPr>
          <a:xfrm>
            <a:off x="4253072" y="833706"/>
            <a:ext cx="4615494" cy="830997"/>
          </a:xfrm>
          <a:prstGeom prst="rect">
            <a:avLst/>
          </a:prstGeom>
        </p:spPr>
        <p:txBody>
          <a:bodyPr wrap="none">
            <a:spAutoFit/>
          </a:bodyPr>
          <a:lstStyle/>
          <a:p>
            <a:r>
              <a:rPr lang="it-IT" sz="4800" dirty="0">
                <a:effectLst>
                  <a:outerShdw blurRad="38100" dist="38100" dir="2700000" algn="tl">
                    <a:srgbClr val="000000">
                      <a:alpha val="43137"/>
                    </a:srgbClr>
                  </a:outerShdw>
                </a:effectLst>
              </a:rPr>
              <a:t>Narrare-Ascoltare</a:t>
            </a:r>
          </a:p>
        </p:txBody>
      </p:sp>
      <p:sp>
        <p:nvSpPr>
          <p:cNvPr id="3" name="Rettangolo 2"/>
          <p:cNvSpPr/>
          <p:nvPr/>
        </p:nvSpPr>
        <p:spPr>
          <a:xfrm>
            <a:off x="1348739" y="2062312"/>
            <a:ext cx="10424159" cy="3662541"/>
          </a:xfrm>
          <a:prstGeom prst="rect">
            <a:avLst/>
          </a:prstGeom>
        </p:spPr>
        <p:txBody>
          <a:bodyPr wrap="square">
            <a:spAutoFit/>
          </a:bodyPr>
          <a:lstStyle/>
          <a:p>
            <a:r>
              <a:rPr lang="it-IT" sz="3200" dirty="0"/>
              <a:t>Ascolto interiore</a:t>
            </a:r>
          </a:p>
          <a:p>
            <a:r>
              <a:rPr lang="it-IT" sz="3200" dirty="0"/>
              <a:t>Ascolto dello Spirito</a:t>
            </a:r>
          </a:p>
          <a:p>
            <a:r>
              <a:rPr lang="it-IT" sz="3200" dirty="0"/>
              <a:t>Ascolto di quello che lo Spirito suggerisce a ciascuno</a:t>
            </a:r>
          </a:p>
          <a:p>
            <a:pPr algn="ctr"/>
            <a:r>
              <a:rPr lang="it-IT" sz="3200" dirty="0"/>
              <a:t>Per poi </a:t>
            </a:r>
            <a:r>
              <a:rPr lang="it-IT" sz="4800" dirty="0"/>
              <a:t>mettere insieme </a:t>
            </a:r>
            <a:r>
              <a:rPr lang="it-IT" sz="3200" dirty="0"/>
              <a:t>quello che si è condiviso, tutte le intuizioni ascoltate e </a:t>
            </a:r>
            <a:r>
              <a:rPr lang="it-IT" sz="4400" b="1" i="1" dirty="0"/>
              <a:t>capire cosa suggerisce </a:t>
            </a:r>
            <a:r>
              <a:rPr lang="it-IT" sz="3200" dirty="0"/>
              <a:t>lo </a:t>
            </a:r>
            <a:r>
              <a:rPr lang="it-IT" sz="4400" u="sng" dirty="0"/>
              <a:t>Spirito</a:t>
            </a:r>
            <a:r>
              <a:rPr lang="it-IT" sz="3200" u="sng" dirty="0"/>
              <a:t> alla comunità e non ai singoli </a:t>
            </a:r>
          </a:p>
        </p:txBody>
      </p:sp>
    </p:spTree>
    <p:extLst>
      <p:ext uri="{BB962C8B-B14F-4D97-AF65-F5344CB8AC3E}">
        <p14:creationId xmlns:p14="http://schemas.microsoft.com/office/powerpoint/2010/main" val="162324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 y="9912"/>
            <a:ext cx="12209670" cy="6848088"/>
          </a:xfrm>
          <a:prstGeom prst="rect">
            <a:avLst/>
          </a:prstGeom>
        </p:spPr>
      </p:pic>
      <p:sp>
        <p:nvSpPr>
          <p:cNvPr id="5" name="CasellaDiTesto 4"/>
          <p:cNvSpPr txBox="1"/>
          <p:nvPr/>
        </p:nvSpPr>
        <p:spPr>
          <a:xfrm>
            <a:off x="1346200" y="444500"/>
            <a:ext cx="10375900" cy="5909310"/>
          </a:xfrm>
          <a:prstGeom prst="rect">
            <a:avLst/>
          </a:prstGeom>
          <a:noFill/>
        </p:spPr>
        <p:txBody>
          <a:bodyPr wrap="square" rtlCol="0">
            <a:spAutoFit/>
          </a:bodyPr>
          <a:lstStyle/>
          <a:p>
            <a:r>
              <a:rPr lang="it-IT" sz="2100" b="1" dirty="0"/>
              <a:t>Per prepararsi alla condivisione </a:t>
            </a:r>
          </a:p>
          <a:p>
            <a:pPr marL="342900" indent="-342900">
              <a:buAutoNum type="alphaLcParenR"/>
            </a:pPr>
            <a:r>
              <a:rPr lang="it-IT" sz="2100" dirty="0"/>
              <a:t>Richiamare alla memoria le esperienze vissute di «camminare insieme» </a:t>
            </a:r>
          </a:p>
          <a:p>
            <a:r>
              <a:rPr lang="it-IT" sz="2100" dirty="0"/>
              <a:t>b)  Scegliere uno/due episodi più significativi da comunicare </a:t>
            </a:r>
          </a:p>
          <a:p>
            <a:endParaRPr lang="it-IT" sz="2100" dirty="0"/>
          </a:p>
          <a:p>
            <a:r>
              <a:rPr lang="it-IT" sz="2100" b="1" dirty="0"/>
              <a:t>Per i primi due giri di ascolto e condivisione </a:t>
            </a:r>
          </a:p>
          <a:p>
            <a:r>
              <a:rPr lang="it-IT" sz="2100" dirty="0"/>
              <a:t>Si mettono al centro le esperienze degli altri (e non le proprie): </a:t>
            </a:r>
            <a:r>
              <a:rPr lang="it-IT" sz="2100" i="1" dirty="0"/>
              <a:t>Che cosa mi colpisce di più di quanto condividono gli altri? Che cosa mi commuove o sorprende? Che cosa mi interroga, infastidisce, illumina? Che cosa mi sembra tocchi questioni essenziali e apra nuove prospettive di comprensione o azione? </a:t>
            </a:r>
            <a:r>
              <a:rPr lang="it-IT" sz="2100" dirty="0"/>
              <a:t>Non si tratta di promuovere le proprie idee ma di identificare ciò che lo Spirito ci suggerisce muovendoci nel più profondo di noi stessi (personalmente e come gruppo). </a:t>
            </a:r>
          </a:p>
          <a:p>
            <a:endParaRPr lang="it-IT" sz="2100" dirty="0"/>
          </a:p>
          <a:p>
            <a:r>
              <a:rPr lang="it-IT" sz="2100" b="1" dirty="0"/>
              <a:t>Per la raccolta dei «frutti» del terzo giro </a:t>
            </a:r>
          </a:p>
          <a:p>
            <a:r>
              <a:rPr lang="it-IT" sz="2100" dirty="0"/>
              <a:t>Alla luce di quanto ascoltato i partecipanti, interagendo tra di loro, sono invitati ad esprimere gli aspetti che ritengono possano sintetizzare quanto emerso nel gruppo e che vogliono condividere con altri: </a:t>
            </a:r>
            <a:r>
              <a:rPr lang="it-IT" sz="2100" i="1" dirty="0"/>
              <a:t>Quali sono gli elementi interessanti, innovativi, </a:t>
            </a:r>
          </a:p>
          <a:p>
            <a:r>
              <a:rPr lang="it-IT" sz="2100" i="1" dirty="0"/>
              <a:t>illuminanti rispetto al cammino sinodale? </a:t>
            </a:r>
          </a:p>
          <a:p>
            <a:r>
              <a:rPr lang="it-IT" sz="2100" i="1" dirty="0"/>
              <a:t>Quali ostacoli, difficoltà o preoccupazioni vale la pena segnalare?</a:t>
            </a:r>
          </a:p>
        </p:txBody>
      </p:sp>
    </p:spTree>
    <p:extLst>
      <p:ext uri="{BB962C8B-B14F-4D97-AF65-F5344CB8AC3E}">
        <p14:creationId xmlns:p14="http://schemas.microsoft.com/office/powerpoint/2010/main" val="340275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899886" y="173710"/>
            <a:ext cx="10871199" cy="6647974"/>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Suggerimenti per la sintesi</a:t>
            </a:r>
          </a:p>
          <a:p>
            <a:pPr algn="ctr"/>
            <a:endParaRPr lang="it-IT" sz="1100" b="1" dirty="0">
              <a:effectLst>
                <a:outerShdw blurRad="38100" dist="38100" dir="2700000" algn="tl">
                  <a:srgbClr val="000000">
                    <a:alpha val="43137"/>
                  </a:srgbClr>
                </a:outerShdw>
              </a:effectLst>
            </a:endParaRPr>
          </a:p>
          <a:p>
            <a:r>
              <a:rPr lang="it-IT" sz="2100" dirty="0"/>
              <a:t>Una sintesi </a:t>
            </a:r>
            <a:r>
              <a:rPr lang="it-IT" sz="2100" dirty="0">
                <a:solidFill>
                  <a:schemeClr val="accent2"/>
                </a:solidFill>
              </a:rPr>
              <a:t>non è un semplice riassunto</a:t>
            </a:r>
            <a:r>
              <a:rPr lang="it-IT" sz="2100" dirty="0"/>
              <a:t>, ma un raccogliere insieme gli aspetti che maggiormente ci interpellano. Si tratta di riprendere la dinamica del discernimento in atteggiamento di preghiera: </a:t>
            </a:r>
          </a:p>
          <a:p>
            <a:endParaRPr lang="it-IT" sz="2100" dirty="0"/>
          </a:p>
          <a:p>
            <a:r>
              <a:rPr lang="it-IT" sz="2100" u="sng" dirty="0">
                <a:solidFill>
                  <a:schemeClr val="accent2"/>
                </a:solidFill>
              </a:rPr>
              <a:t>RICONOSCERE</a:t>
            </a:r>
            <a:r>
              <a:rPr lang="it-IT" sz="2100" dirty="0"/>
              <a:t>: far emergere i punti più importanti di quanto emerso sul «camminare insieme», sia che siano stati condivisi da molti, sia per il consenso su qualcosa che anche uno solo ha messo in evidenza ma che ha colpito molti (non è una questione di maggioranza!). </a:t>
            </a:r>
            <a:endParaRPr lang="it-IT" sz="2100" dirty="0">
              <a:solidFill>
                <a:schemeClr val="accent2"/>
              </a:solidFill>
            </a:endParaRPr>
          </a:p>
          <a:p>
            <a:r>
              <a:rPr lang="it-IT" sz="2100" u="sng" dirty="0">
                <a:solidFill>
                  <a:schemeClr val="accent2"/>
                </a:solidFill>
              </a:rPr>
              <a:t>INTERPRETARE</a:t>
            </a:r>
            <a:r>
              <a:rPr lang="it-IT" sz="2100" dirty="0"/>
              <a:t>: entrare più in profondità possibile (secondo le situazioni) su questi punti per cogliere la presenza dello Spirito. È importante integrare le diverse prospettive; anche i contributi di chi ha posizioni differenti possono aiutare ad arricchire la comprensione. </a:t>
            </a:r>
            <a:endParaRPr lang="it-IT" sz="2100" dirty="0">
              <a:solidFill>
                <a:schemeClr val="accent2"/>
              </a:solidFill>
            </a:endParaRPr>
          </a:p>
          <a:p>
            <a:r>
              <a:rPr lang="it-IT" sz="2100" u="sng" dirty="0">
                <a:solidFill>
                  <a:schemeClr val="accent2"/>
                </a:solidFill>
              </a:rPr>
              <a:t>SCEGLIERE</a:t>
            </a:r>
            <a:r>
              <a:rPr lang="it-IT" sz="2100" dirty="0"/>
              <a:t>: tra le tante cose emerse, che cosa è significativo condividere all’interno del cammino sinodale e quali materiali aggiuntivi raccogliere. In modo particolare se ci sono narrazioni interessanti vale la pena annotarle o chiedere a chi le ha raccontate di consegnarle (attenzione al numero di pagine raccolte! Qui il termine «sintesi» è appropriato). </a:t>
            </a:r>
          </a:p>
          <a:p>
            <a:endParaRPr lang="it-IT" sz="2100" dirty="0"/>
          </a:p>
          <a:p>
            <a:pPr algn="ctr"/>
            <a:r>
              <a:rPr lang="it-IT" sz="2100" dirty="0"/>
              <a:t>Prima di considerare la sintesi conclusa è importante la </a:t>
            </a:r>
            <a:r>
              <a:rPr lang="it-IT" sz="2100" b="1" dirty="0">
                <a:solidFill>
                  <a:schemeClr val="accent2"/>
                </a:solidFill>
              </a:rPr>
              <a:t>«RESTITUZIONE» </a:t>
            </a:r>
          </a:p>
          <a:p>
            <a:pPr algn="ctr"/>
            <a:r>
              <a:rPr lang="it-IT" sz="2100" dirty="0"/>
              <a:t>che permette di aggiustarla in modo che tutti vi si riconoscano. </a:t>
            </a:r>
          </a:p>
          <a:p>
            <a:pPr algn="ctr"/>
            <a:r>
              <a:rPr lang="it-IT" sz="2100" dirty="0"/>
              <a:t>Si tratta di costruire una strada (o una sintesi) in cui tutti possano </a:t>
            </a:r>
          </a:p>
          <a:p>
            <a:pPr algn="ctr"/>
            <a:r>
              <a:rPr lang="it-IT" sz="2100" dirty="0"/>
              <a:t>sentirsi in qualche modo a proprio agio.</a:t>
            </a:r>
          </a:p>
        </p:txBody>
      </p:sp>
    </p:spTree>
    <p:extLst>
      <p:ext uri="{BB962C8B-B14F-4D97-AF65-F5344CB8AC3E}">
        <p14:creationId xmlns:p14="http://schemas.microsoft.com/office/powerpoint/2010/main" val="16486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 y="0"/>
            <a:ext cx="12209670" cy="6848088"/>
          </a:xfrm>
          <a:prstGeom prst="rect">
            <a:avLst/>
          </a:prstGeom>
        </p:spPr>
      </p:pic>
      <p:sp>
        <p:nvSpPr>
          <p:cNvPr id="7" name="CasellaDiTesto 6"/>
          <p:cNvSpPr txBox="1"/>
          <p:nvPr/>
        </p:nvSpPr>
        <p:spPr>
          <a:xfrm>
            <a:off x="1207884" y="1282700"/>
            <a:ext cx="9359900" cy="4770537"/>
          </a:xfrm>
          <a:prstGeom prst="rect">
            <a:avLst/>
          </a:prstGeom>
          <a:noFill/>
        </p:spPr>
        <p:txBody>
          <a:bodyPr wrap="square" rtlCol="0">
            <a:spAutoFit/>
          </a:bodyPr>
          <a:lstStyle/>
          <a:p>
            <a:r>
              <a:rPr lang="it-IT" sz="3600" dirty="0">
                <a:hlinkClick r:id="rId3"/>
              </a:rPr>
              <a:t>https://www.synod.va/it.html</a:t>
            </a:r>
            <a:endParaRPr lang="it-IT" sz="3600" dirty="0"/>
          </a:p>
          <a:p>
            <a:endParaRPr lang="it-IT" sz="3600" dirty="0"/>
          </a:p>
          <a:p>
            <a:r>
              <a:rPr lang="it-IT" sz="3600" dirty="0">
                <a:hlinkClick r:id="rId4"/>
              </a:rPr>
              <a:t>https://camminosinodale.chiesacattolica.it/</a:t>
            </a:r>
            <a:endParaRPr lang="it-IT" sz="3600" dirty="0"/>
          </a:p>
          <a:p>
            <a:endParaRPr lang="it-IT" sz="3600" dirty="0"/>
          </a:p>
          <a:p>
            <a:r>
              <a:rPr lang="it-IT" sz="3600" dirty="0">
                <a:hlinkClick r:id="rId5"/>
              </a:rPr>
              <a:t>http://www.diocesi.rimini.it/</a:t>
            </a:r>
            <a:endParaRPr lang="it-IT" sz="3600" dirty="0"/>
          </a:p>
          <a:p>
            <a:endParaRPr lang="it-IT" sz="3600" dirty="0"/>
          </a:p>
          <a:p>
            <a:pPr algn="ctr"/>
            <a:r>
              <a:rPr lang="it-IT" sz="3600" b="1" dirty="0">
                <a:effectLst>
                  <a:outerShdw blurRad="38100" dist="38100" dir="2700000" algn="tl">
                    <a:srgbClr val="000000">
                      <a:alpha val="43137"/>
                    </a:srgbClr>
                  </a:outerShdw>
                </a:effectLst>
              </a:rPr>
              <a:t>Ci puoi contattare su:</a:t>
            </a:r>
          </a:p>
          <a:p>
            <a:endParaRPr lang="it-IT" sz="1600" dirty="0"/>
          </a:p>
          <a:p>
            <a:r>
              <a:rPr lang="it-IT" sz="3600" dirty="0"/>
              <a:t>equipesinodo@diocesi.rimini.it</a:t>
            </a:r>
          </a:p>
        </p:txBody>
      </p:sp>
      <p:sp>
        <p:nvSpPr>
          <p:cNvPr id="8" name="CasellaDiTesto 7"/>
          <p:cNvSpPr txBox="1"/>
          <p:nvPr/>
        </p:nvSpPr>
        <p:spPr>
          <a:xfrm>
            <a:off x="2659842" y="316472"/>
            <a:ext cx="6350000" cy="646331"/>
          </a:xfrm>
          <a:prstGeom prst="rect">
            <a:avLst/>
          </a:prstGeom>
          <a:noFill/>
        </p:spPr>
        <p:txBody>
          <a:bodyPr wrap="square" rtlCol="0">
            <a:spAutoFit/>
          </a:bodyPr>
          <a:lstStyle/>
          <a:p>
            <a:pPr algn="ctr"/>
            <a:r>
              <a:rPr lang="it-IT" sz="3600" b="1" dirty="0">
                <a:effectLst>
                  <a:outerShdw blurRad="38100" dist="38100" dir="2700000" algn="tl">
                    <a:srgbClr val="000000">
                      <a:alpha val="43137"/>
                    </a:srgbClr>
                  </a:outerShdw>
                </a:effectLst>
              </a:rPr>
              <a:t>Trovi tutti i materiali su:</a:t>
            </a:r>
          </a:p>
        </p:txBody>
      </p:sp>
    </p:spTree>
    <p:extLst>
      <p:ext uri="{BB962C8B-B14F-4D97-AF65-F5344CB8AC3E}">
        <p14:creationId xmlns:p14="http://schemas.microsoft.com/office/powerpoint/2010/main" val="155993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23" y="1650453"/>
            <a:ext cx="6352583" cy="3420152"/>
          </a:xfrm>
          <a:prstGeom prst="rect">
            <a:avLst/>
          </a:prstGeom>
        </p:spPr>
      </p:pic>
      <p:sp>
        <p:nvSpPr>
          <p:cNvPr id="6" name="CasellaDiTesto 5"/>
          <p:cNvSpPr txBox="1"/>
          <p:nvPr/>
        </p:nvSpPr>
        <p:spPr>
          <a:xfrm>
            <a:off x="7162800" y="2298700"/>
            <a:ext cx="4584700" cy="2123658"/>
          </a:xfrm>
          <a:prstGeom prst="rect">
            <a:avLst/>
          </a:prstGeom>
          <a:noFill/>
        </p:spPr>
        <p:txBody>
          <a:bodyPr wrap="square" rtlCol="0">
            <a:spAutoFit/>
          </a:bodyPr>
          <a:lstStyle/>
          <a:p>
            <a:pPr algn="ctr"/>
            <a:r>
              <a:rPr lang="it-IT" sz="6600" dirty="0"/>
              <a:t>Grazie per l’attenzione</a:t>
            </a:r>
            <a:r>
              <a:rPr lang="it-IT" sz="6600" dirty="0">
                <a:solidFill>
                  <a:schemeClr val="accent2"/>
                </a:solidFill>
              </a:rPr>
              <a:t>!</a:t>
            </a:r>
          </a:p>
        </p:txBody>
      </p:sp>
    </p:spTree>
    <p:extLst>
      <p:ext uri="{BB962C8B-B14F-4D97-AF65-F5344CB8AC3E}">
        <p14:creationId xmlns:p14="http://schemas.microsoft.com/office/powerpoint/2010/main" val="31624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2" name="Rettangolo 1"/>
          <p:cNvSpPr/>
          <p:nvPr/>
        </p:nvSpPr>
        <p:spPr>
          <a:xfrm>
            <a:off x="617220" y="454000"/>
            <a:ext cx="10721339" cy="5940088"/>
          </a:xfrm>
          <a:prstGeom prst="rect">
            <a:avLst/>
          </a:prstGeom>
        </p:spPr>
        <p:txBody>
          <a:bodyPr wrap="square">
            <a:spAutoFit/>
          </a:bodyPr>
          <a:lstStyle/>
          <a:p>
            <a:r>
              <a:rPr lang="it-IT" sz="2800" dirty="0"/>
              <a:t>La conversazione Spirituale:</a:t>
            </a:r>
          </a:p>
          <a:p>
            <a:r>
              <a:rPr lang="it-IT" sz="2800" dirty="0"/>
              <a:t>Un processo che mira a costruire una comunità: </a:t>
            </a:r>
            <a:r>
              <a:rPr lang="it-IT" sz="2800" i="1" dirty="0">
                <a:solidFill>
                  <a:srgbClr val="FF0000"/>
                </a:solidFill>
              </a:rPr>
              <a:t>si impara a mettersi a disposizione degli altri con il proprio ascolto interiore, a conoscersi meglio e a riconoscersi fino a poter capire e scegliere passi e scelte insieme senza dividersi.</a:t>
            </a:r>
          </a:p>
          <a:p>
            <a:pPr algn="ctr"/>
            <a:r>
              <a:rPr lang="it-IT" sz="2800" i="1" dirty="0">
                <a:solidFill>
                  <a:srgbClr val="FF0000"/>
                </a:solidFill>
                <a:latin typeface="Broadway" panose="04040905080B02020502" pitchFamily="82" charset="0"/>
              </a:rPr>
              <a:t>LE ATTENZIONI</a:t>
            </a:r>
          </a:p>
          <a:p>
            <a:pPr marL="457200" indent="-457200">
              <a:buFont typeface="Arial" panose="020B0604020202020204" pitchFamily="34" charset="0"/>
              <a:buChar char="•"/>
            </a:pPr>
            <a:r>
              <a:rPr lang="it-IT" sz="2800" dirty="0"/>
              <a:t>Capacità di ascoltare gli altri come se fosse la prima volta (allontanarsi dai propri filtri e dai propri pregiudizi)</a:t>
            </a:r>
          </a:p>
          <a:p>
            <a:pPr marL="457200" indent="-457200">
              <a:buFont typeface="Arial" panose="020B0604020202020204" pitchFamily="34" charset="0"/>
              <a:buChar char="•"/>
            </a:pPr>
            <a:r>
              <a:rPr lang="it-IT" sz="2800" dirty="0"/>
              <a:t>Mettersi in ascolto nel modo più “pulito” possibile. Un metodo serve a questo, ad  aiutarsi a stare insieme con le orecchie attente a ciò che ognuno che fa parte della comunità ha da dire</a:t>
            </a:r>
          </a:p>
          <a:p>
            <a:pPr marL="457200" indent="-457200">
              <a:buFont typeface="Arial" panose="020B0604020202020204" pitchFamily="34" charset="0"/>
              <a:buChar char="•"/>
            </a:pPr>
            <a:r>
              <a:rPr lang="it-IT" sz="2800" dirty="0"/>
              <a:t>Ascoltarsi tutti – tutti possano prendere parola – bilanciandosi nei tempi e negli spazi della </a:t>
            </a:r>
            <a:r>
              <a:rPr lang="it-IT" sz="4400" dirty="0"/>
              <a:t>parola</a:t>
            </a:r>
            <a:r>
              <a:rPr lang="it-IT" sz="2800" dirty="0"/>
              <a:t> e dell’</a:t>
            </a:r>
            <a:r>
              <a:rPr lang="it-IT" sz="4000" dirty="0"/>
              <a:t>ascolto</a:t>
            </a:r>
            <a:endParaRPr lang="it-IT" sz="2800" dirty="0"/>
          </a:p>
        </p:txBody>
      </p:sp>
    </p:spTree>
    <p:extLst>
      <p:ext uri="{BB962C8B-B14F-4D97-AF65-F5344CB8AC3E}">
        <p14:creationId xmlns:p14="http://schemas.microsoft.com/office/powerpoint/2010/main" val="318090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2" name="Rettangolo 1"/>
          <p:cNvSpPr/>
          <p:nvPr/>
        </p:nvSpPr>
        <p:spPr>
          <a:xfrm>
            <a:off x="1348740" y="1592773"/>
            <a:ext cx="10538460" cy="3231654"/>
          </a:xfrm>
          <a:prstGeom prst="rect">
            <a:avLst/>
          </a:prstGeom>
        </p:spPr>
        <p:txBody>
          <a:bodyPr wrap="square">
            <a:spAutoFit/>
          </a:bodyPr>
          <a:lstStyle/>
          <a:p>
            <a:r>
              <a:rPr lang="it-IT" sz="2800" dirty="0"/>
              <a:t>Ad ognuno di noi è richiesto di consultare </a:t>
            </a:r>
            <a:r>
              <a:rPr lang="it-IT" sz="2800" b="1" i="1" dirty="0"/>
              <a:t>in maniera onesta se stesso e lo Spirito dentro di sé</a:t>
            </a:r>
            <a:r>
              <a:rPr lang="it-IT" sz="2800" dirty="0"/>
              <a:t>, individuando </a:t>
            </a:r>
            <a:r>
              <a:rPr lang="it-IT" sz="2800" u="sng" dirty="0"/>
              <a:t>una cosa da dire</a:t>
            </a:r>
            <a:r>
              <a:rPr lang="it-IT" sz="2800" dirty="0"/>
              <a:t>, quella che </a:t>
            </a:r>
            <a:r>
              <a:rPr lang="it-IT" sz="3600" dirty="0"/>
              <a:t>abbiamo a cuore</a:t>
            </a:r>
            <a:r>
              <a:rPr lang="it-IT" sz="2800" dirty="0"/>
              <a:t>. </a:t>
            </a:r>
          </a:p>
          <a:p>
            <a:r>
              <a:rPr lang="it-IT" sz="2800" dirty="0"/>
              <a:t>Le domande ci aiutano a focalizzare quello che </a:t>
            </a:r>
            <a:r>
              <a:rPr lang="it-IT" sz="2800" u="sng" dirty="0">
                <a:latin typeface="Arial Nova Cond Light" panose="020B0306020202020204" pitchFamily="34" charset="0"/>
              </a:rPr>
              <a:t>alla propria attenzione spirituale emerge come più importante. </a:t>
            </a:r>
          </a:p>
          <a:p>
            <a:r>
              <a:rPr lang="it-IT" sz="2800" dirty="0"/>
              <a:t>Quel contributo andrà a </a:t>
            </a:r>
            <a:r>
              <a:rPr lang="it-IT" sz="2800" i="1" u="wavyDbl" dirty="0"/>
              <a:t>costruire qualcosa insieme alle altre voci </a:t>
            </a:r>
            <a:r>
              <a:rPr lang="it-IT" sz="2800" dirty="0"/>
              <a:t>che possono darci uno sguardo nuovo, una sottolineatura diversa.</a:t>
            </a:r>
          </a:p>
        </p:txBody>
      </p:sp>
      <p:sp>
        <p:nvSpPr>
          <p:cNvPr id="3" name="CasellaDiTesto 2"/>
          <p:cNvSpPr txBox="1"/>
          <p:nvPr/>
        </p:nvSpPr>
        <p:spPr>
          <a:xfrm>
            <a:off x="4428435" y="729616"/>
            <a:ext cx="3352800" cy="830997"/>
          </a:xfrm>
          <a:prstGeom prst="rect">
            <a:avLst/>
          </a:prstGeom>
          <a:noFill/>
        </p:spPr>
        <p:txBody>
          <a:bodyPr wrap="square" rtlCol="0">
            <a:spAutoFit/>
          </a:bodyPr>
          <a:lstStyle/>
          <a:p>
            <a:pPr algn="ctr"/>
            <a:r>
              <a:rPr lang="it-IT" sz="4800" dirty="0">
                <a:solidFill>
                  <a:schemeClr val="accent2"/>
                </a:solidFill>
                <a:effectLst>
                  <a:outerShdw blurRad="38100" dist="38100" dir="2700000" algn="tl">
                    <a:srgbClr val="000000">
                      <a:alpha val="43137"/>
                    </a:srgbClr>
                  </a:outerShdw>
                </a:effectLst>
              </a:rPr>
              <a:t>Dall’io al noi</a:t>
            </a:r>
          </a:p>
        </p:txBody>
      </p:sp>
    </p:spTree>
    <p:extLst>
      <p:ext uri="{BB962C8B-B14F-4D97-AF65-F5344CB8AC3E}">
        <p14:creationId xmlns:p14="http://schemas.microsoft.com/office/powerpoint/2010/main" val="311471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12"/>
            <a:ext cx="12209670" cy="6848088"/>
          </a:xfrm>
          <a:prstGeom prst="rect">
            <a:avLst/>
          </a:prstGeom>
        </p:spPr>
      </p:pic>
      <p:sp>
        <p:nvSpPr>
          <p:cNvPr id="5" name="Rettangolo 4"/>
          <p:cNvSpPr/>
          <p:nvPr/>
        </p:nvSpPr>
        <p:spPr>
          <a:xfrm>
            <a:off x="1165860" y="1670090"/>
            <a:ext cx="10767060" cy="3816429"/>
          </a:xfrm>
          <a:prstGeom prst="rect">
            <a:avLst/>
          </a:prstGeom>
        </p:spPr>
        <p:txBody>
          <a:bodyPr wrap="square">
            <a:spAutoFit/>
          </a:bodyPr>
          <a:lstStyle/>
          <a:p>
            <a:pPr marL="285750" indent="-285750">
              <a:buFont typeface="Arial" panose="020B0604020202020204" pitchFamily="34" charset="0"/>
              <a:buChar char="•"/>
            </a:pPr>
            <a:r>
              <a:rPr lang="it-IT" sz="2800" dirty="0"/>
              <a:t>Fidarsi che non sta me vedere tutto e/o dire le cose  più rilevanti; a me sta ascoltare me stesso e lo Spirito con profondità, per portare la mia voce nel gruppo insieme alle altre voci per il cammino che sarà</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Fiducia negli altri – ascoltarsi con onestà e semplicità – come contributo per il percorso di ognuno e per quello comunitario</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Fiducia nello Spirito che è insieme a noi in questo cammino!</a:t>
            </a:r>
          </a:p>
          <a:p>
            <a:endParaRPr lang="it-IT" dirty="0"/>
          </a:p>
        </p:txBody>
      </p:sp>
      <p:sp>
        <p:nvSpPr>
          <p:cNvPr id="6" name="CasellaDiTesto 5"/>
          <p:cNvSpPr txBox="1"/>
          <p:nvPr/>
        </p:nvSpPr>
        <p:spPr>
          <a:xfrm>
            <a:off x="5439410" y="586740"/>
            <a:ext cx="2219960" cy="923330"/>
          </a:xfrm>
          <a:prstGeom prst="rect">
            <a:avLst/>
          </a:prstGeom>
          <a:noFill/>
        </p:spPr>
        <p:txBody>
          <a:bodyPr wrap="square" rtlCol="0">
            <a:spAutoFit/>
          </a:bodyPr>
          <a:lstStyle/>
          <a:p>
            <a:r>
              <a:rPr lang="it-IT" sz="5400" dirty="0">
                <a:effectLst>
                  <a:outerShdw blurRad="38100" dist="38100" dir="2700000" algn="tl">
                    <a:srgbClr val="000000">
                      <a:alpha val="43137"/>
                    </a:srgbClr>
                  </a:outerShdw>
                </a:effectLst>
              </a:rPr>
              <a:t>Fiducia </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617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2638977" y="2413000"/>
            <a:ext cx="6931715" cy="1754326"/>
          </a:xfrm>
          <a:prstGeom prst="rect">
            <a:avLst/>
          </a:prstGeom>
          <a:noFill/>
        </p:spPr>
        <p:txBody>
          <a:bodyPr wrap="square" rtlCol="0">
            <a:spAutoFit/>
          </a:bodyPr>
          <a:lstStyle/>
          <a:p>
            <a:pPr algn="ctr"/>
            <a:r>
              <a:rPr lang="it-IT" sz="5400" dirty="0">
                <a:solidFill>
                  <a:schemeClr val="accent2"/>
                </a:solidFill>
              </a:rPr>
              <a:t>1. </a:t>
            </a:r>
            <a:r>
              <a:rPr lang="it-IT" sz="5400" dirty="0"/>
              <a:t>Una </a:t>
            </a:r>
            <a:r>
              <a:rPr lang="it-IT" sz="5400" dirty="0">
                <a:solidFill>
                  <a:schemeClr val="accent2"/>
                </a:solidFill>
              </a:rPr>
              <a:t>Chiesa</a:t>
            </a:r>
            <a:r>
              <a:rPr lang="it-IT" sz="5400" dirty="0"/>
              <a:t> </a:t>
            </a:r>
          </a:p>
          <a:p>
            <a:pPr algn="ctr"/>
            <a:r>
              <a:rPr lang="it-IT" sz="5400" dirty="0"/>
              <a:t>in </a:t>
            </a:r>
            <a:r>
              <a:rPr lang="it-IT" sz="5400" i="1" dirty="0"/>
              <a:t>ascolto</a:t>
            </a:r>
            <a:r>
              <a:rPr lang="it-IT" sz="5400" dirty="0"/>
              <a:t> e in </a:t>
            </a:r>
            <a:r>
              <a:rPr lang="it-IT" sz="5400" i="1" dirty="0"/>
              <a:t>cammino</a:t>
            </a:r>
          </a:p>
        </p:txBody>
      </p:sp>
    </p:spTree>
    <p:extLst>
      <p:ext uri="{BB962C8B-B14F-4D97-AF65-F5344CB8AC3E}">
        <p14:creationId xmlns:p14="http://schemas.microsoft.com/office/powerpoint/2010/main" val="75921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1498600" y="1161886"/>
            <a:ext cx="10299700" cy="4524315"/>
          </a:xfrm>
          <a:prstGeom prst="rect">
            <a:avLst/>
          </a:prstGeom>
          <a:noFill/>
        </p:spPr>
        <p:txBody>
          <a:bodyPr wrap="square" rtlCol="0">
            <a:spAutoFit/>
          </a:bodyPr>
          <a:lstStyle/>
          <a:p>
            <a:r>
              <a:rPr lang="it-IT" sz="3600" dirty="0"/>
              <a:t>«Ricordiamo che </a:t>
            </a:r>
            <a:r>
              <a:rPr lang="it-IT" sz="3600" dirty="0">
                <a:solidFill>
                  <a:schemeClr val="accent2"/>
                </a:solidFill>
              </a:rPr>
              <a:t>lo scopo del Sinodo </a:t>
            </a:r>
            <a:r>
              <a:rPr lang="it-IT" sz="3600" dirty="0"/>
              <a:t>e quindi di questa consultazione </a:t>
            </a:r>
            <a:r>
              <a:rPr lang="it-IT" sz="3600" dirty="0">
                <a:solidFill>
                  <a:schemeClr val="accent2"/>
                </a:solidFill>
              </a:rPr>
              <a:t>non è produrre documenti</a:t>
            </a:r>
            <a:r>
              <a:rPr lang="it-IT" sz="3600" dirty="0"/>
              <a:t>, ma </a:t>
            </a:r>
            <a:r>
              <a:rPr lang="it-IT" sz="3600" dirty="0">
                <a:solidFill>
                  <a:schemeClr val="accent2"/>
                </a:solidFill>
              </a:rPr>
              <a:t>«far germogliare sogni</a:t>
            </a:r>
            <a:r>
              <a:rPr lang="it-IT" sz="3600" dirty="0"/>
              <a:t>, suscitare profezie e visioni, far fiorire speranze, stimolare fiducia, </a:t>
            </a:r>
            <a:r>
              <a:rPr lang="it-IT" sz="3600" dirty="0">
                <a:solidFill>
                  <a:schemeClr val="accent2"/>
                </a:solidFill>
              </a:rPr>
              <a:t>fasciare ferite, intrecciare relazioni</a:t>
            </a:r>
            <a:r>
              <a:rPr lang="it-IT" sz="3600" dirty="0"/>
              <a:t>, risuscitare un’alba di speranza, </a:t>
            </a:r>
            <a:r>
              <a:rPr lang="it-IT" sz="3600" dirty="0">
                <a:solidFill>
                  <a:schemeClr val="accent2"/>
                </a:solidFill>
              </a:rPr>
              <a:t>imparare l’uno dall’altro, e creare un immaginario positivo </a:t>
            </a:r>
            <a:r>
              <a:rPr lang="it-IT" sz="3600" dirty="0"/>
              <a:t>che illumini le menti, riscaldi i cuori, ridoni forza alle mani» (DP 32)</a:t>
            </a:r>
          </a:p>
        </p:txBody>
      </p:sp>
    </p:spTree>
    <p:extLst>
      <p:ext uri="{BB962C8B-B14F-4D97-AF65-F5344CB8AC3E}">
        <p14:creationId xmlns:p14="http://schemas.microsoft.com/office/powerpoint/2010/main" val="216378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670" cy="6848088"/>
          </a:xfrm>
          <a:prstGeom prst="rect">
            <a:avLst/>
          </a:prstGeom>
        </p:spPr>
      </p:pic>
      <p:sp>
        <p:nvSpPr>
          <p:cNvPr id="5" name="CasellaDiTesto 4"/>
          <p:cNvSpPr txBox="1"/>
          <p:nvPr/>
        </p:nvSpPr>
        <p:spPr>
          <a:xfrm>
            <a:off x="1600200" y="607888"/>
            <a:ext cx="10426700" cy="5632311"/>
          </a:xfrm>
          <a:prstGeom prst="rect">
            <a:avLst/>
          </a:prstGeom>
          <a:noFill/>
        </p:spPr>
        <p:txBody>
          <a:bodyPr wrap="square" rtlCol="0">
            <a:spAutoFit/>
          </a:bodyPr>
          <a:lstStyle/>
          <a:p>
            <a:r>
              <a:rPr lang="it-IT" sz="3600" b="1" dirty="0">
                <a:effectLst>
                  <a:outerShdw blurRad="38100" dist="38100" dir="2700000" algn="tl">
                    <a:srgbClr val="000000">
                      <a:alpha val="43137"/>
                    </a:srgbClr>
                  </a:outerShdw>
                </a:effectLst>
              </a:rPr>
              <a:t>Il vero protagonista</a:t>
            </a:r>
          </a:p>
          <a:p>
            <a:r>
              <a:rPr lang="it-IT" sz="3600" dirty="0"/>
              <a:t>Entrare in una prospettiva sinodale «richiede di </a:t>
            </a:r>
            <a:r>
              <a:rPr lang="it-IT" sz="3600" dirty="0">
                <a:solidFill>
                  <a:schemeClr val="accent2"/>
                </a:solidFill>
              </a:rPr>
              <a:t>mettersi in ascolto dello Spirito Santo</a:t>
            </a:r>
            <a:r>
              <a:rPr lang="it-IT" sz="3600" dirty="0"/>
              <a:t>, che come il vento ‘soffia dove vuole e ne senti la voce, ma non sai da dove viene né dove va’ (</a:t>
            </a:r>
            <a:r>
              <a:rPr lang="it-IT" sz="3600" dirty="0" err="1"/>
              <a:t>Gv</a:t>
            </a:r>
            <a:r>
              <a:rPr lang="it-IT" sz="3600" dirty="0"/>
              <a:t> 3,8), </a:t>
            </a:r>
            <a:r>
              <a:rPr lang="it-IT" sz="3600" dirty="0">
                <a:solidFill>
                  <a:schemeClr val="accent2"/>
                </a:solidFill>
              </a:rPr>
              <a:t>rimanendo aperti alle sorprese che certamente predisporrà per noi lungo il cammino</a:t>
            </a:r>
            <a:r>
              <a:rPr lang="it-IT" sz="3600" dirty="0"/>
              <a:t>. Si attiva così un dinamismo che consente di cominciare a raccogliere alcuni frutti di una </a:t>
            </a:r>
            <a:r>
              <a:rPr lang="it-IT" sz="3600" dirty="0">
                <a:solidFill>
                  <a:schemeClr val="accent2"/>
                </a:solidFill>
              </a:rPr>
              <a:t>conversione sinodale</a:t>
            </a:r>
            <a:r>
              <a:rPr lang="it-IT" sz="3600" dirty="0"/>
              <a:t>, che matureranno progressivamente» (DP 2) </a:t>
            </a:r>
          </a:p>
        </p:txBody>
      </p:sp>
    </p:spTree>
    <p:extLst>
      <p:ext uri="{BB962C8B-B14F-4D97-AF65-F5344CB8AC3E}">
        <p14:creationId xmlns:p14="http://schemas.microsoft.com/office/powerpoint/2010/main" val="213340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 y="9912"/>
            <a:ext cx="12209670" cy="6848088"/>
          </a:xfrm>
          <a:prstGeom prst="rect">
            <a:avLst/>
          </a:prstGeom>
        </p:spPr>
      </p:pic>
      <p:sp>
        <p:nvSpPr>
          <p:cNvPr id="5" name="CasellaDiTesto 4"/>
          <p:cNvSpPr txBox="1"/>
          <p:nvPr/>
        </p:nvSpPr>
        <p:spPr>
          <a:xfrm>
            <a:off x="2105715" y="2556793"/>
            <a:ext cx="7962900" cy="1754326"/>
          </a:xfrm>
          <a:prstGeom prst="rect">
            <a:avLst/>
          </a:prstGeom>
          <a:noFill/>
        </p:spPr>
        <p:txBody>
          <a:bodyPr wrap="square" rtlCol="0">
            <a:spAutoFit/>
          </a:bodyPr>
          <a:lstStyle/>
          <a:p>
            <a:pPr algn="ctr"/>
            <a:r>
              <a:rPr lang="it-IT" sz="5400" dirty="0">
                <a:solidFill>
                  <a:schemeClr val="accent2"/>
                </a:solidFill>
              </a:rPr>
              <a:t>2. </a:t>
            </a:r>
            <a:r>
              <a:rPr lang="it-IT" sz="5400" dirty="0"/>
              <a:t>Ascoltare le </a:t>
            </a:r>
            <a:r>
              <a:rPr lang="it-IT" sz="5400" dirty="0">
                <a:solidFill>
                  <a:schemeClr val="accent2"/>
                </a:solidFill>
              </a:rPr>
              <a:t>narrazioni</a:t>
            </a:r>
            <a:r>
              <a:rPr lang="it-IT" sz="5400" dirty="0"/>
              <a:t> nel cammino sinodale</a:t>
            </a:r>
          </a:p>
        </p:txBody>
      </p:sp>
    </p:spTree>
    <p:extLst>
      <p:ext uri="{BB962C8B-B14F-4D97-AF65-F5344CB8AC3E}">
        <p14:creationId xmlns:p14="http://schemas.microsoft.com/office/powerpoint/2010/main" val="32476079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1555</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Arial Nova Cond Light</vt:lpstr>
      <vt:lpstr>Broadway</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dc:creator>
  <cp:lastModifiedBy>Marco</cp:lastModifiedBy>
  <cp:revision>20</cp:revision>
  <dcterms:created xsi:type="dcterms:W3CDTF">2022-01-19T21:26:13Z</dcterms:created>
  <dcterms:modified xsi:type="dcterms:W3CDTF">2022-01-25T08:32:57Z</dcterms:modified>
</cp:coreProperties>
</file>